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Instrument Sans Medium" panose="020B0604020202020204" charset="0"/>
      <p:regular r:id="rId8"/>
    </p:embeddedFont>
    <p:embeddedFont>
      <p:font typeface="Inter" panose="020B0604020202020204" charset="0"/>
      <p:regular r:id="rId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1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143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10" Type="http://schemas.openxmlformats.org/officeDocument/2006/relationships/image" Target="../media/image3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1737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IA et Cloud : Une Synergie Essentielle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7509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L'IA exige des volumes massifs de données et une puissance de calcul considérable. Le Cloud offre cette flexibilité et cette scalabilité sur demande.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032329"/>
            <a:ext cx="7556421" cy="35957"/>
          </a:xfrm>
          <a:prstGeom prst="rect">
            <a:avLst/>
          </a:prstGeom>
          <a:solidFill>
            <a:srgbClr val="C7CDD6">
              <a:alpha val="5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53234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Infrastructure requise :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stockage robuste, bases de données haute performance, et capacités de traitement distribuées pour l'apprentissage automatique à grande échelle.</a:t>
            </a:r>
            <a:endParaRPr lang="en-US" sz="1750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138BF83-DB04-D3B0-E10F-837C48A41A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9490" y="7677073"/>
            <a:ext cx="2276793" cy="552527"/>
          </a:xfrm>
          <a:prstGeom prst="rect">
            <a:avLst/>
          </a:prstGeom>
        </p:spPr>
      </p:pic>
      <p:sp>
        <p:nvSpPr>
          <p:cNvPr id="7" name="Text 1">
            <a:extLst>
              <a:ext uri="{FF2B5EF4-FFF2-40B4-BE49-F238E27FC236}">
                <a16:creationId xmlns:a16="http://schemas.microsoft.com/office/drawing/2014/main" id="{DF4B10D3-4C9B-5ADE-E298-EC94E17EE073}"/>
              </a:ext>
            </a:extLst>
          </p:cNvPr>
          <p:cNvSpPr/>
          <p:nvPr/>
        </p:nvSpPr>
        <p:spPr>
          <a:xfrm>
            <a:off x="7802582" y="7839075"/>
            <a:ext cx="4835485" cy="380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9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FOUGEROUD Léo - KANEM </a:t>
            </a:r>
            <a:r>
              <a:rPr lang="en-US" sz="900" dirty="0" err="1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Thafat</a:t>
            </a:r>
            <a:r>
              <a:rPr lang="en-US" sz="9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MORIN Yanis - TRUCHY Yoann – I2 ECDPIA Nantes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61868"/>
            <a:ext cx="67827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Les Trois Géants du Cloud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710809"/>
            <a:ext cx="3664744" cy="2996446"/>
          </a:xfrm>
          <a:prstGeom prst="roundRect">
            <a:avLst>
              <a:gd name="adj" fmla="val 1135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1937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AWS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428042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S3 (stockage objet standard)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07004" y="3233142"/>
            <a:ext cx="3211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RDS, DynamoDB, Redshift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507004" y="3675340"/>
            <a:ext cx="3211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SageMaker pour ML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507004" y="4117538"/>
            <a:ext cx="3211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Écosystème le plus vaste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0171748" y="1710809"/>
            <a:ext cx="3664863" cy="2996446"/>
          </a:xfrm>
          <a:prstGeom prst="roundRect">
            <a:avLst>
              <a:gd name="adj" fmla="val 1135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10398562" y="1937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Microsoft Azure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98562" y="2428042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Blob Storage (data lake)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98562" y="2870240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Azure SQL, Cosmos DB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98562" y="3312438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Intégration Microsoft native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398562" y="4117538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Force en hybrid cloud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4934069"/>
            <a:ext cx="7556421" cy="2633543"/>
          </a:xfrm>
          <a:prstGeom prst="roundRect">
            <a:avLst>
              <a:gd name="adj" fmla="val 1292"/>
            </a:avLst>
          </a:prstGeom>
          <a:solidFill>
            <a:srgbClr val="434348"/>
          </a:solidFill>
          <a:ln/>
        </p:spPr>
      </p:sp>
      <p:sp>
        <p:nvSpPr>
          <p:cNvPr id="17" name="Text 14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Google Cloud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Storage ultra-performant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6507004" y="609350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BigQuery pour l'analytique massive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6507004" y="653569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Excellence en IA et données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6507004" y="697789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Tarification compétitive</a:t>
            </a:r>
            <a:endParaRPr lang="en-US" sz="1750" dirty="0"/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53F1972E-DC3F-4700-F2CB-735F1FD48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3607" y="7601665"/>
            <a:ext cx="2276793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l="8065" t="2382" r="20078" b="1211"/>
          <a:stretch>
            <a:fillRect/>
          </a:stretch>
        </p:blipFill>
        <p:spPr>
          <a:xfrm>
            <a:off x="0" y="0"/>
            <a:ext cx="4770783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3858" y="485180"/>
            <a:ext cx="7909084" cy="1102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Comparatif Détaillé : Les Critères Décisifs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03858" y="1852493"/>
            <a:ext cx="7909084" cy="1344454"/>
          </a:xfrm>
          <a:prstGeom prst="roundRect">
            <a:avLst>
              <a:gd name="adj" fmla="val 1968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03050" y="2051685"/>
            <a:ext cx="2205395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Tarification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303050" y="2433161"/>
            <a:ext cx="7510701" cy="56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AWS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flexible mais nécessite optimisation. </a:t>
            </a: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Azure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avantages Microsoft. </a:t>
            </a: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GCP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souvent le moins cher.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103858" y="3373279"/>
            <a:ext cx="7909084" cy="1344454"/>
          </a:xfrm>
          <a:prstGeom prst="roundRect">
            <a:avLst>
              <a:gd name="adj" fmla="val 1968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03050" y="3572470"/>
            <a:ext cx="2205395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Sécurité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303050" y="3953947"/>
            <a:ext cx="7510701" cy="56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AWS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outils complets. </a:t>
            </a: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Azure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intégration AD robuste. </a:t>
            </a: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GCP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« security by design » simplifié.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103858" y="4894064"/>
            <a:ext cx="7909084" cy="1344454"/>
          </a:xfrm>
          <a:prstGeom prst="roundRect">
            <a:avLst>
              <a:gd name="adj" fmla="val 1968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03050" y="5093256"/>
            <a:ext cx="2205395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Performance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303050" y="5474732"/>
            <a:ext cx="7510701" cy="56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AWS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infrastructure HPC mondiale. </a:t>
            </a: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Azure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60+ régions optimisées. </a:t>
            </a: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GCP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réseau Google ultra-rapide, cache edge global.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103858" y="6414849"/>
            <a:ext cx="7909084" cy="1344454"/>
          </a:xfrm>
          <a:prstGeom prst="roundRect">
            <a:avLst>
              <a:gd name="adj" fmla="val 1968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03050" y="6614041"/>
            <a:ext cx="2205395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Déploiement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303050" y="6995517"/>
            <a:ext cx="7510701" cy="56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AWS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complet mais complexe. </a:t>
            </a: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Azure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naturel pour écosystème MS. </a:t>
            </a:r>
            <a:r>
              <a:rPr lang="en-US" sz="13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GCP :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interface intuitive, crédits startup IA.</a:t>
            </a:r>
            <a:endParaRPr lang="en-US" sz="1350" dirty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6CB06CD5-40B9-FE09-A3B4-7FE445BEB3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8086" b="21865"/>
          <a:stretch>
            <a:fillRect/>
          </a:stretch>
        </p:blipFill>
        <p:spPr>
          <a:xfrm>
            <a:off x="12353607" y="7789120"/>
            <a:ext cx="2276793" cy="33178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11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Quel Provider Pour Quel Besoin ?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48888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715697"/>
            <a:ext cx="3815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Grande Entreprise Complexe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206115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highlight>
                  <a:srgbClr val="FDC4C4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AWS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polyvalence maximale, catalogue exhaustif, performance garantie à l'échelle mondiale.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1587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385548"/>
            <a:ext cx="33808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Environnement Microsoft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87596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highlight>
                  <a:srgbClr val="FDC4C4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Azure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interopérabilité native, intégration AD/Office 365, cloud hybride fluide.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828586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6055400"/>
            <a:ext cx="30785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Startup IA/Data-Driven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545818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highlight>
                  <a:srgbClr val="FDC4C4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Google Cloud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BigQuery/IA Platform, tarification agile, crédits pour l'innovation.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513" y="563404"/>
            <a:ext cx="7709773" cy="1280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Synthèse : Vos Points Clés de Décision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3513" y="2151340"/>
            <a:ext cx="3752374" cy="2983468"/>
          </a:xfrm>
          <a:prstGeom prst="roundRect">
            <a:avLst>
              <a:gd name="adj" fmla="val 1030"/>
            </a:avLst>
          </a:prstGeom>
          <a:solidFill>
            <a:srgbClr val="434348"/>
          </a:solidFill>
          <a:ln/>
        </p:spPr>
      </p:sp>
      <p:sp>
        <p:nvSpPr>
          <p:cNvPr id="5" name="Shape 2"/>
          <p:cNvSpPr/>
          <p:nvPr/>
        </p:nvSpPr>
        <p:spPr>
          <a:xfrm>
            <a:off x="6408420" y="2356247"/>
            <a:ext cx="614720" cy="614720"/>
          </a:xfrm>
          <a:prstGeom prst="roundRect">
            <a:avLst>
              <a:gd name="adj" fmla="val 14873578"/>
            </a:avLst>
          </a:prstGeom>
          <a:solidFill>
            <a:srgbClr val="FDC4C4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77489" y="2525197"/>
            <a:ext cx="276582" cy="27658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08420" y="3175873"/>
            <a:ext cx="2561273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AWS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6408420" y="3618786"/>
            <a:ext cx="3342561" cy="1311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Leader incontesté. Offre la plus complète, infrastructure dense mondiale. </a:t>
            </a:r>
            <a:r>
              <a:rPr lang="en-US" sz="160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À surveiller :</a:t>
            </a: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coûts à optimiser soigneusement.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0160794" y="2151340"/>
            <a:ext cx="3752493" cy="2983468"/>
          </a:xfrm>
          <a:prstGeom prst="roundRect">
            <a:avLst>
              <a:gd name="adj" fmla="val 1030"/>
            </a:avLst>
          </a:prstGeom>
          <a:solidFill>
            <a:srgbClr val="434348"/>
          </a:solidFill>
          <a:ln/>
        </p:spPr>
      </p:sp>
      <p:sp>
        <p:nvSpPr>
          <p:cNvPr id="10" name="Shape 6"/>
          <p:cNvSpPr/>
          <p:nvPr/>
        </p:nvSpPr>
        <p:spPr>
          <a:xfrm>
            <a:off x="10365700" y="2356247"/>
            <a:ext cx="614720" cy="614720"/>
          </a:xfrm>
          <a:prstGeom prst="roundRect">
            <a:avLst>
              <a:gd name="adj" fmla="val 14873578"/>
            </a:avLst>
          </a:prstGeom>
          <a:solidFill>
            <a:srgbClr val="FDC4C4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34769" y="2525197"/>
            <a:ext cx="276582" cy="27658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65700" y="3175873"/>
            <a:ext cx="2561273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Azure</a:t>
            </a:r>
            <a:endParaRPr lang="en-US" sz="2000" dirty="0"/>
          </a:p>
        </p:txBody>
      </p:sp>
      <p:sp>
        <p:nvSpPr>
          <p:cNvPr id="13" name="Text 8"/>
          <p:cNvSpPr/>
          <p:nvPr/>
        </p:nvSpPr>
        <p:spPr>
          <a:xfrm>
            <a:off x="10365700" y="3618786"/>
            <a:ext cx="3342680" cy="1311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Stratégique pour écosystème Microsoft. Intégration native aux outils MS, expertise cloud hybride reconnue.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6203513" y="5339715"/>
            <a:ext cx="7709773" cy="2327910"/>
          </a:xfrm>
          <a:prstGeom prst="roundRect">
            <a:avLst>
              <a:gd name="adj" fmla="val 1320"/>
            </a:avLst>
          </a:prstGeom>
          <a:solidFill>
            <a:srgbClr val="434348"/>
          </a:solidFill>
          <a:ln/>
        </p:spPr>
      </p:sp>
      <p:sp>
        <p:nvSpPr>
          <p:cNvPr id="15" name="Shape 10"/>
          <p:cNvSpPr/>
          <p:nvPr/>
        </p:nvSpPr>
        <p:spPr>
          <a:xfrm>
            <a:off x="6408420" y="5544622"/>
            <a:ext cx="614720" cy="614720"/>
          </a:xfrm>
          <a:prstGeom prst="roundRect">
            <a:avLst>
              <a:gd name="adj" fmla="val 14873578"/>
            </a:avLst>
          </a:prstGeom>
          <a:solidFill>
            <a:srgbClr val="FDC4C4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77489" y="5713571"/>
            <a:ext cx="276582" cy="276582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408420" y="6364248"/>
            <a:ext cx="2561273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Google Cloud</a:t>
            </a:r>
            <a:endParaRPr lang="en-US" sz="2000" dirty="0"/>
          </a:p>
        </p:txBody>
      </p:sp>
      <p:sp>
        <p:nvSpPr>
          <p:cNvPr id="18" name="Text 12"/>
          <p:cNvSpPr/>
          <p:nvPr/>
        </p:nvSpPr>
        <p:spPr>
          <a:xfrm>
            <a:off x="6408420" y="6807160"/>
            <a:ext cx="7299960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Outsider puissant en IA/Big Data. Outils analytiques performants, tarification flexible, idéal pour l'innovation.</a:t>
            </a:r>
            <a:endParaRPr lang="en-US" sz="1600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09436005-5ED1-BE27-81E9-6DAC684AA8D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18086" b="21865"/>
          <a:stretch>
            <a:fillRect/>
          </a:stretch>
        </p:blipFill>
        <p:spPr>
          <a:xfrm>
            <a:off x="12353607" y="7789120"/>
            <a:ext cx="2276793" cy="33178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355</Words>
  <Application>Microsoft Office PowerPoint</Application>
  <PresentationFormat>Personnalisé</PresentationFormat>
  <Paragraphs>48</Paragraphs>
  <Slides>5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Instrument Sans Medium</vt:lpstr>
      <vt:lpstr>Arial</vt:lpstr>
      <vt:lpstr>Inter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Yanis Morin</dc:creator>
  <cp:lastModifiedBy>Yanis Morin</cp:lastModifiedBy>
  <cp:revision>3</cp:revision>
  <dcterms:created xsi:type="dcterms:W3CDTF">2025-11-06T15:37:54Z</dcterms:created>
  <dcterms:modified xsi:type="dcterms:W3CDTF">2025-11-06T15:49:24Z</dcterms:modified>
</cp:coreProperties>
</file>